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6CAE"/>
    <a:srgbClr val="313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1392" y="-8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0" cy="0"/>
          </a:xfrm>
        </p:spPr>
        <p:txBody>
          <a:bodyPr>
            <a:normAutofit fontScale="25000" lnSpcReduction="20000"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F2FF-242D-4B04-9520-8D45F9773670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38178-5F0F-492B-9129-D6D73EBD770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337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1EA9-1CF2-44EC-8394-47AEAAF85620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A52A-3E7F-4FE3-911A-B90CE093716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BF02C-77B6-4390-B0A5-F30190CFBDD6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4AC18-12C3-4DA1-8814-BFDD34C5EB8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765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993D-7512-4583-9066-B87613F3711B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4FE68-B08F-4603-903D-B213AF08E3E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138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3709-2E3B-4F40-9022-64B3BE25CA67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F8FBA-9E4C-4FB8-AAF7-BCB8DA65E47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57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 noChangeArrowheads="1"/>
          </p:cNvSpPr>
          <p:nvPr/>
        </p:nvSpPr>
        <p:spPr bwMode="auto">
          <a:xfrm>
            <a:off x="466725" y="317500"/>
            <a:ext cx="1454150" cy="25241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 smtClean="0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16050" y="10225088"/>
            <a:ext cx="472757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eaLnBrk="1" fontAlgn="auto" hangingPunct="1">
              <a:spcBef>
                <a:spcPts val="0"/>
              </a:spcBef>
              <a:spcAft>
                <a:spcPts val="0"/>
              </a:spcAft>
              <a:defRPr sz="800" b="0" i="0" spc="20" dirty="0">
                <a:solidFill>
                  <a:srgbClr val="808080"/>
                </a:solidFill>
                <a:latin typeface="Tahoma"/>
                <a:cs typeface="Tahoma"/>
              </a:defRPr>
            </a:lvl1pPr>
          </a:lstStyle>
          <a:p>
            <a:pPr>
              <a:defRPr/>
            </a:pPr>
            <a:r>
              <a:t>P</a:t>
            </a:r>
            <a:r>
              <a:rPr spc="5"/>
              <a:t>R</a:t>
            </a:r>
            <a:r>
              <a:rPr spc="0"/>
              <a:t>E</a:t>
            </a:r>
            <a:r>
              <a:rPr spc="40"/>
              <a:t>S</a:t>
            </a:r>
            <a:r>
              <a:rPr spc="35"/>
              <a:t>S</a:t>
            </a:r>
            <a:r>
              <a:rPr spc="-30"/>
              <a:t> </a:t>
            </a:r>
            <a:r>
              <a:rPr spc="15"/>
              <a:t>C</a:t>
            </a:r>
            <a:r>
              <a:rPr spc="-35"/>
              <a:t>O</a:t>
            </a:r>
            <a:r>
              <a:rPr spc="-25"/>
              <a:t>N</a:t>
            </a:r>
            <a:r>
              <a:rPr spc="-10"/>
              <a:t>TA</a:t>
            </a:r>
            <a:r>
              <a:rPr spc="0"/>
              <a:t>CT</a:t>
            </a:r>
            <a:r>
              <a:rPr spc="-15"/>
              <a:t>S</a:t>
            </a:r>
            <a:r>
              <a:rPr sz="1000" spc="-120"/>
              <a:t>:</a:t>
            </a:r>
            <a:r>
              <a:rPr sz="1000" spc="-40"/>
              <a:t> </a:t>
            </a:r>
            <a:r>
              <a:rPr sz="1000" spc="25"/>
              <a:t>C</a:t>
            </a:r>
            <a:r>
              <a:rPr sz="1000" spc="-10"/>
              <a:t>hr</a:t>
            </a:r>
            <a:r>
              <a:rPr sz="1000" spc="15"/>
              <a:t>i</a:t>
            </a:r>
            <a:r>
              <a:rPr sz="1000" spc="50"/>
              <a:t>s</a:t>
            </a:r>
            <a:r>
              <a:rPr sz="1000"/>
              <a:t>ti</a:t>
            </a:r>
            <a:r>
              <a:rPr sz="1000" spc="15"/>
              <a:t>n</a:t>
            </a:r>
            <a:r>
              <a:rPr sz="1000" spc="-10"/>
              <a:t>e</a:t>
            </a:r>
            <a:r>
              <a:rPr sz="1000" spc="-45"/>
              <a:t> </a:t>
            </a:r>
            <a:r>
              <a:rPr sz="1000" spc="40"/>
              <a:t>A</a:t>
            </a:r>
            <a:r>
              <a:rPr sz="1000" spc="-15"/>
              <a:t>r</a:t>
            </a:r>
            <a:r>
              <a:rPr sz="1000" spc="5"/>
              <a:t>n</a:t>
            </a:r>
            <a:r>
              <a:rPr sz="1000" spc="0"/>
              <a:t>o</a:t>
            </a:r>
            <a:r>
              <a:rPr sz="1000" spc="-30"/>
              <a:t>l</a:t>
            </a:r>
            <a:r>
              <a:rPr sz="1000" spc="-65"/>
              <a:t> </a:t>
            </a:r>
            <a:r>
              <a:rPr sz="1000" spc="50"/>
              <a:t>c</a:t>
            </a:r>
            <a:r>
              <a:rPr sz="1000" spc="30"/>
              <a:t>a</a:t>
            </a:r>
            <a:r>
              <a:rPr sz="1000" spc="-30"/>
              <a:t>r</a:t>
            </a:r>
            <a:r>
              <a:rPr sz="1000" spc="-20"/>
              <a:t>n</a:t>
            </a:r>
            <a:r>
              <a:rPr sz="1000" spc="-25"/>
              <a:t>o</a:t>
            </a:r>
            <a:r>
              <a:rPr sz="1000" spc="-30"/>
              <a:t>l</a:t>
            </a:r>
            <a:r>
              <a:rPr sz="1000" spc="25"/>
              <a:t>@</a:t>
            </a:r>
            <a:r>
              <a:rPr sz="1000" spc="-40"/>
              <a:t>m</a:t>
            </a:r>
            <a:r>
              <a:rPr sz="1000" spc="5"/>
              <a:t>ezz</a:t>
            </a:r>
            <a:r>
              <a:rPr sz="1000" spc="-25"/>
              <a:t>o</a:t>
            </a:r>
            <a:r>
              <a:rPr sz="1000" spc="-30"/>
              <a:t>.fr</a:t>
            </a:r>
            <a:r>
              <a:rPr sz="1000" spc="-70"/>
              <a:t>,</a:t>
            </a:r>
            <a:r>
              <a:rPr sz="1000" spc="-85"/>
              <a:t> </a:t>
            </a:r>
            <a:r>
              <a:rPr sz="1000" spc="-40"/>
              <a:t>Y</a:t>
            </a:r>
            <a:r>
              <a:rPr sz="1000" spc="0"/>
              <a:t>o</a:t>
            </a:r>
            <a:r>
              <a:rPr sz="1000" spc="25"/>
              <a:t>a</a:t>
            </a:r>
            <a:r>
              <a:rPr sz="1000" spc="40"/>
              <a:t>n</a:t>
            </a:r>
            <a:r>
              <a:rPr sz="1000" spc="-25"/>
              <a:t>n</a:t>
            </a:r>
            <a:r>
              <a:rPr sz="1000" spc="-40"/>
              <a:t> </a:t>
            </a:r>
            <a:r>
              <a:rPr sz="1000" spc="25"/>
              <a:t>J</a:t>
            </a:r>
            <a:r>
              <a:rPr sz="1000" spc="60"/>
              <a:t>a</a:t>
            </a:r>
            <a:r>
              <a:rPr sz="1000" spc="50"/>
              <a:t>c</a:t>
            </a:r>
            <a:r>
              <a:rPr sz="1000" spc="15"/>
              <a:t>q</a:t>
            </a:r>
            <a:r>
              <a:rPr sz="1000" spc="0"/>
              <a:t>ue</a:t>
            </a:r>
            <a:r>
              <a:rPr sz="1000" spc="5"/>
              <a:t>t</a:t>
            </a:r>
            <a:r>
              <a:rPr sz="1000" spc="-55"/>
              <a:t> </a:t>
            </a:r>
            <a:r>
              <a:rPr sz="1000" spc="-50"/>
              <a:t>y</a:t>
            </a:r>
            <a:r>
              <a:rPr sz="1000" spc="-25"/>
              <a:t>j</a:t>
            </a:r>
            <a:r>
              <a:rPr sz="1000" spc="30"/>
              <a:t>a</a:t>
            </a:r>
            <a:r>
              <a:rPr sz="1000" spc="60"/>
              <a:t>c</a:t>
            </a:r>
            <a:r>
              <a:rPr sz="1000" spc="-5"/>
              <a:t>q</a:t>
            </a:r>
            <a:r>
              <a:rPr sz="1000" spc="-40"/>
              <a:t>u</a:t>
            </a:r>
            <a:r>
              <a:rPr sz="1000" spc="5"/>
              <a:t>e</a:t>
            </a:r>
            <a:r>
              <a:rPr sz="1000" spc="10"/>
              <a:t>t</a:t>
            </a:r>
            <a:r>
              <a:rPr sz="1000" spc="-10"/>
              <a:t>@</a:t>
            </a:r>
            <a:r>
              <a:rPr sz="1000" spc="-15"/>
              <a:t>m</a:t>
            </a:r>
            <a:r>
              <a:rPr sz="1000" spc="5"/>
              <a:t>ezz</a:t>
            </a:r>
            <a:r>
              <a:rPr sz="1000" spc="-10"/>
              <a:t>o</a:t>
            </a:r>
            <a:r>
              <a:rPr sz="1000" spc="-30"/>
              <a:t>.fr</a:t>
            </a:r>
            <a:endParaRPr spc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ACE393-852F-4D28-B59E-8407FC9E9F4D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74E8B4-C994-4872-9FF3-756D9CA3ED1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 noChangeArrowheads="1"/>
          </p:cNvSpPr>
          <p:nvPr/>
        </p:nvSpPr>
        <p:spPr bwMode="auto">
          <a:xfrm>
            <a:off x="0" y="0"/>
            <a:ext cx="7559675" cy="106886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object 4"/>
          <p:cNvSpPr>
            <a:spLocks noChangeArrowheads="1"/>
          </p:cNvSpPr>
          <p:nvPr/>
        </p:nvSpPr>
        <p:spPr bwMode="auto">
          <a:xfrm>
            <a:off x="0" y="9537700"/>
            <a:ext cx="368300" cy="4127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2" name="object 5"/>
          <p:cNvSpPr>
            <a:spLocks noChangeArrowheads="1"/>
          </p:cNvSpPr>
          <p:nvPr/>
        </p:nvSpPr>
        <p:spPr bwMode="auto">
          <a:xfrm>
            <a:off x="0" y="8736013"/>
            <a:ext cx="357188" cy="4318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object 6"/>
          <p:cNvSpPr>
            <a:spLocks noChangeArrowheads="1"/>
          </p:cNvSpPr>
          <p:nvPr/>
        </p:nvSpPr>
        <p:spPr bwMode="auto">
          <a:xfrm>
            <a:off x="0" y="7924800"/>
            <a:ext cx="369888" cy="43180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object 7"/>
          <p:cNvSpPr>
            <a:spLocks noChangeArrowheads="1"/>
          </p:cNvSpPr>
          <p:nvPr/>
        </p:nvSpPr>
        <p:spPr bwMode="auto">
          <a:xfrm>
            <a:off x="0" y="7100888"/>
            <a:ext cx="369888" cy="417512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5" name="object 11"/>
          <p:cNvSpPr>
            <a:spLocks noChangeArrowheads="1"/>
          </p:cNvSpPr>
          <p:nvPr/>
        </p:nvSpPr>
        <p:spPr bwMode="auto">
          <a:xfrm>
            <a:off x="0" y="6264275"/>
            <a:ext cx="365125" cy="41275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5438" y="1035050"/>
            <a:ext cx="7231062" cy="48323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0" i="0" u="none" baseline="0" dirty="0">
                <a:solidFill>
                  <a:srgbClr val="976CA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 КЛАССИЧЕСКОЙ МУЗЫКИ</a:t>
            </a:r>
            <a:endParaRPr sz="2000" dirty="0">
              <a:solidFill>
                <a:srgbClr val="976C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7600" algn="l" rtl="0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ФОРТЕПИАНО</a:t>
            </a:r>
          </a:p>
          <a:p>
            <a:pPr marL="237600" algn="l" rtl="0" eaLnBrk="1" fontAlgn="auto" hangingPunct="1">
              <a:spcBef>
                <a:spcPts val="240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Григорий Соколов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Ян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Лисецкий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Франческо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Пьемонтези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Михаил Плетнев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Йоав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Леванон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Александр Канторов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Люка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Дебарг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Пьер-Лоран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Эмар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Марта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Лан </a:t>
            </a:r>
            <a:r>
              <a:rPr lang="ru-Ru" sz="24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Лан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object 14"/>
          <p:cNvSpPr>
            <a:spLocks noChangeArrowheads="1"/>
          </p:cNvSpPr>
          <p:nvPr/>
        </p:nvSpPr>
        <p:spPr bwMode="auto">
          <a:xfrm>
            <a:off x="0" y="969963"/>
            <a:ext cx="365125" cy="41275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endParaRPr lang="ru-Ru" altLang="ru-R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8" name="object 3"/>
          <p:cNvSpPr txBox="1">
            <a:spLocks noChangeArrowheads="1"/>
          </p:cNvSpPr>
          <p:nvPr/>
        </p:nvSpPr>
        <p:spPr bwMode="auto">
          <a:xfrm>
            <a:off x="3930650" y="269875"/>
            <a:ext cx="3275013" cy="5270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8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object 3"/>
          <p:cNvSpPr txBox="1">
            <a:spLocks noChangeArrowheads="1"/>
          </p:cNvSpPr>
          <p:nvPr/>
        </p:nvSpPr>
        <p:spPr bwMode="auto">
          <a:xfrm>
            <a:off x="2187575" y="285750"/>
            <a:ext cx="2519363" cy="3048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16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АНОНСЫ</a:t>
            </a: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9"/>
          <p:cNvSpPr txBox="1"/>
          <p:nvPr/>
        </p:nvSpPr>
        <p:spPr>
          <a:xfrm>
            <a:off x="360000" y="6365875"/>
            <a:ext cx="6859588" cy="397033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0" i="0" u="none" baseline="0" dirty="0">
                <a:solidFill>
                  <a:srgbClr val="976CA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 КЛАССИЧЕСКОЙ МУЗЫКИ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СКРИПКА: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Сергей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Хачатрян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Джошуа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Белл, Даниэль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Лозакович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Лия Петрова...</a:t>
            </a:r>
          </a:p>
          <a:p>
            <a:pPr marL="237600" algn="r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 также...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Брукнер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живое выступление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Кристиана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Тилеманна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Консертгебау</a:t>
            </a:r>
            <a:endParaRPr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fontAlgn="auto" hangingPunct="1">
              <a:spcBef>
                <a:spcPts val="1500"/>
              </a:spcBef>
              <a:spcAft>
                <a:spcPts val="0"/>
              </a:spcAft>
              <a:defRPr/>
            </a:pPr>
            <a:r>
              <a:rPr lang="ru-Ru" sz="1500" b="0" i="0" u="none" baseline="0" dirty="0">
                <a:solidFill>
                  <a:srgbClr val="AE1F2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ОПЕРА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Г.Ф. ГЕНДЕЛЬ: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Флавио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Юлий Цезарь, Ксеркс, Саул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7600" algn="r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 также... итальянские оперы</a:t>
            </a:r>
            <a:endParaRPr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fontAlgn="auto" hangingPunct="1">
              <a:spcBef>
                <a:spcPts val="1500"/>
              </a:spcBef>
              <a:spcAft>
                <a:spcPts val="0"/>
              </a:spcAft>
              <a:defRPr/>
            </a:pPr>
            <a:r>
              <a:rPr lang="ru-Ru" sz="1500" b="0" i="0" u="none" baseline="0" dirty="0">
                <a:solidFill>
                  <a:srgbClr val="2184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ТАНЕЦ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МОЛОДЫЕ ТАНЦОРЫ И ХОРЕОГРАФЫ: «Приз Лозанны»,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Emergences</a:t>
            </a:r>
            <a:endParaRPr lang="ru-Ru" sz="1300" b="0" i="0" u="none" baseline="0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7600" algn="r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 также... документальные фильмы: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Миттен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Матс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Эк, Саша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Вальц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fontAlgn="auto" hangingPunct="1">
              <a:spcBef>
                <a:spcPts val="1500"/>
              </a:spcBef>
              <a:spcAft>
                <a:spcPts val="0"/>
              </a:spcAft>
              <a:defRPr/>
            </a:pPr>
            <a:r>
              <a:rPr lang="ru-Ru" sz="1500" b="0" i="0" u="none" baseline="0" dirty="0">
                <a:solidFill>
                  <a:srgbClr val="1774E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ДЖАЗ</a:t>
            </a:r>
            <a:endParaRPr lang="ru-Ru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КУБИНСКИЙ ДЖАЗ: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Чучо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Вальдес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Роберто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Фонсека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Ана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Карла Маза</a:t>
            </a:r>
          </a:p>
          <a:p>
            <a:pPr marL="237600" algn="r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 также...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Дэвис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fontAlgn="auto" hangingPunct="1">
              <a:spcBef>
                <a:spcPts val="1500"/>
              </a:spcBef>
              <a:spcAft>
                <a:spcPts val="0"/>
              </a:spcAft>
              <a:defRPr/>
            </a:pPr>
            <a:r>
              <a:rPr lang="ru-Ru" sz="1500" b="0" i="0" u="none" baseline="0" dirty="0">
                <a:solidFill>
                  <a:srgbClr val="31369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</a:t>
            </a:r>
          </a:p>
          <a:p>
            <a:pPr marL="2376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Даниэль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Баренбойм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Гленн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Давид Ойстрах, Жаклин </a:t>
            </a:r>
            <a:r>
              <a:rPr lang="ru-Ru" sz="1300" b="0" i="0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Дю</a:t>
            </a:r>
            <a:r>
              <a:rPr lang="ru-Ru" sz="13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</a:t>
            </a:r>
          </a:p>
          <a:p>
            <a:pPr marL="237600" algn="r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 также...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Frontier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Фридрих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Гульда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Кайя</a:t>
            </a:r>
            <a:r>
              <a:rPr lang="ru-Ru" sz="1300" b="0" i="1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0" i="1" u="none" baseline="0" dirty="0" err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Саариахо</a:t>
            </a:r>
            <a:endParaRPr lang="ru-Ru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02250" y="6081447"/>
            <a:ext cx="12923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ru-Ru" sz="800" b="0" i="0" u="none" baseline="-2500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Фото Йоава Леванона © Гаэль Корнье</a:t>
            </a:r>
            <a:endParaRPr lang="ru-Ru" sz="36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/>
          </p:cNvSpPr>
          <p:nvPr/>
        </p:nvSpPr>
        <p:spPr bwMode="auto">
          <a:xfrm>
            <a:off x="0" y="982663"/>
            <a:ext cx="4997450" cy="390525"/>
          </a:xfrm>
          <a:custGeom>
            <a:avLst/>
            <a:gdLst>
              <a:gd name="T0" fmla="*/ 0 w 3657600"/>
              <a:gd name="T1" fmla="*/ 390525 h 390525"/>
              <a:gd name="T2" fmla="*/ 3657600 w 3657600"/>
              <a:gd name="T3" fmla="*/ 390525 h 390525"/>
              <a:gd name="T4" fmla="*/ 3657600 w 3657600"/>
              <a:gd name="T5" fmla="*/ 0 h 390525"/>
              <a:gd name="T6" fmla="*/ 0 w 3657600"/>
              <a:gd name="T7" fmla="*/ 0 h 390525"/>
              <a:gd name="T8" fmla="*/ 0 w 3657600"/>
              <a:gd name="T9" fmla="*/ 390525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390525"/>
                </a:moveTo>
                <a:lnTo>
                  <a:pt x="3657600" y="390525"/>
                </a:lnTo>
                <a:lnTo>
                  <a:pt x="3657600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AB37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099" name="object 3"/>
          <p:cNvSpPr txBox="1">
            <a:spLocks noChangeArrowheads="1"/>
          </p:cNvSpPr>
          <p:nvPr/>
        </p:nvSpPr>
        <p:spPr bwMode="auto">
          <a:xfrm>
            <a:off x="428625" y="1023939"/>
            <a:ext cx="46450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0" i="0" u="none" baseline="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 КЛАССИЧЕСКОЙ МУЗЫКИ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563" y="1519238"/>
            <a:ext cx="6872287" cy="806118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1" i="0" u="none" baseline="0" dirty="0">
                <a:solidFill>
                  <a:srgbClr val="AB37B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ФОРТЕПИАНО,</a:t>
            </a:r>
            <a:r>
              <a:rPr lang="ru-Ru" sz="2000" b="0" i="0" u="none" baseline="0" dirty="0">
                <a:solidFill>
                  <a:srgbClr val="AB37B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u="none" baseline="0" dirty="0">
                <a:solidFill>
                  <a:srgbClr val="AB37B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инструмент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1038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Mezzo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предлагает вашему вниманию выступления лучших пианистов! Вы насладитесь поэтичностью Григория Соколова, виртуозностью Яна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Лисецкого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глубиной исполнения Марты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 rtl="0" eaLnBrk="1" hangingPunct="1">
              <a:spcBef>
                <a:spcPts val="50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Шуман, Шопен — Григорий Соколов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30.06,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Шуман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 фуги, «Пестрые листки»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Шопен: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Полонезы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Григорий Соколов (фортепиано)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Дворец Наций, Женева, 2020; 1 час 38 минут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Шопен — Ян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Лисецкий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Понедельник, 01.07, 23:00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Франк: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Эолиды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Шопен: Концерт для фортепиано с оркестром № 1. Дворжак: Симфония № 8</a:t>
            </a:r>
          </a:p>
          <a:p>
            <a:pPr algn="l" rtl="0" eaLnBrk="1" hangingPunct="1">
              <a:spcBef>
                <a:spcPts val="38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Лисецкий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Королевский филармонический оркестр Льежа,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38"/>
              </a:spcBef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Гергей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Мадараш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Филармония, Льеж, 2021;1 час 36 минут</a:t>
            </a:r>
          </a:p>
          <a:p>
            <a:pPr algn="l" rtl="0" eaLnBrk="1" hangingPunct="1">
              <a:spcBef>
                <a:spcPts val="875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Шуман, Рахманинов —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Йоав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Леванон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14.07,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К. Шуман: Вариации на тему Роберта Шумана. Р. Шуман: Симфонические этюды.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7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Рахманинов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Этюды-картины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Йоав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Леванон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Фонд Луи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Виттон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Париж, 2023; 1 час 35 минут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Рахманинов — Михаил Плетнев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14.07,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 </a:t>
            </a:r>
            <a:r>
              <a:rPr lang="ru-Ru" sz="1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(ПРЕМЬЕРА)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88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Гетти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увертюра из оперы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PlumpJack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 Рахманинов: Рапсодия на тему Паганини, Концерт для фортепиано № 3. Михаил Плетнев (фортепиано), Александра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Армантрейдинг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(сопрано),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Лестер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Линч (баритон)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Рахманиновский международный оркестр, Кент Нагано</a:t>
            </a:r>
          </a:p>
          <a:p>
            <a:pPr algn="l" rtl="0" eaLnBrk="1" hangingPunct="1"/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Rosey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Concert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Hall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Роль, 2023; 59 минут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Франк, Штраус,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Элгар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Александр Канторов, Лия Петрова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21.07,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 </a:t>
            </a:r>
            <a:r>
              <a:rPr lang="ru-Ru" sz="1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(ПРЕМЬЕРА)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Франк: Соната для скрипки; Штраус: Соната для скрипки;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Элгар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Приветствие любви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Лия Петрова (скрипка), Александр Канторов (фортепиано).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Культурный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Singel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Антверпен, 2024; 1 час 15 минут</a:t>
            </a:r>
          </a:p>
          <a:p>
            <a:pPr algn="l" rtl="0" eaLnBrk="1" hangingPunct="1"/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Моцарт, Шопен, Алькан — Люка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Дебарг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28.07,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Соната для фортепиано № 8. Шопен: Баллада № 2; прелюдия к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Полонезу-фантазии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Алькан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Концерт для фортепиано соло № 8</a:t>
            </a: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Люка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Дебарг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Филармония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Париж, 2023; 1 час 45 минут</a:t>
            </a:r>
          </a:p>
          <a:p>
            <a:pPr algn="l" rtl="0" eaLnBrk="1" hangingPunct="1">
              <a:spcBef>
                <a:spcPts val="875"/>
              </a:spcBef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Барток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Пьер-Лоран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Эмар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28.07,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</a:t>
            </a: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Амман: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Барток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Концерт для фортепиано № 1. Бетховен: Симфония № 6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Пасторальная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Пьер-Лоран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Оркестр Романской Швейцарии, Джонатан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Нотт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Виктория-холл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Женева, 2018; 1 час 26 минут</a:t>
            </a:r>
          </a:p>
          <a:p>
            <a:pPr algn="l" rtl="0" eaLnBrk="1" hangingPunct="1">
              <a:spcBef>
                <a:spcPts val="25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Моцарт, </a:t>
            </a:r>
            <a:r>
              <a:rPr lang="ru-Ru" sz="1200" b="1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Барток</a:t>
            </a:r>
            <a:r>
              <a:rPr lang="ru-Ru" sz="1200" b="1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Шостакович — Марта </a:t>
            </a:r>
            <a:r>
              <a:rPr lang="ru-Ru" sz="1200" b="1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1200" b="1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Мария Жуан </a:t>
            </a:r>
            <a:r>
              <a:rPr lang="ru-Ru" sz="1200" b="1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Пиреш</a:t>
            </a:r>
            <a:r>
              <a:rPr lang="ru-Ru" sz="12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04.08, 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21:30. </a:t>
            </a:r>
            <a:endParaRPr lang="ru-Ru" sz="1000" b="0" i="0" u="none" spc="-2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Соната для фортепиано в четыре руки.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Барток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Соната для двух фортепиано и ударных. Шостакович: Соната для виолончели. Марта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Мария Жуан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Пиреш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Нельсон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Гёрнер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Миша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Майский (виолончель), Алексей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Герасимец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Лукас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Бём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(ударные).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Концертный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зал </a:t>
            </a: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Laeiszhalle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Гамбург, 2021; 1 час 39 минуты</a:t>
            </a:r>
          </a:p>
        </p:txBody>
      </p:sp>
      <p:sp>
        <p:nvSpPr>
          <p:cNvPr id="4102" name="object 3"/>
          <p:cNvSpPr txBox="1">
            <a:spLocks noChangeArrowheads="1"/>
          </p:cNvSpPr>
          <p:nvPr/>
        </p:nvSpPr>
        <p:spPr bwMode="auto">
          <a:xfrm>
            <a:off x="4692650" y="241300"/>
            <a:ext cx="26050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153888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/>
          </p:cNvSpPr>
          <p:nvPr/>
        </p:nvSpPr>
        <p:spPr bwMode="auto">
          <a:xfrm>
            <a:off x="0" y="982663"/>
            <a:ext cx="4997450" cy="390525"/>
          </a:xfrm>
          <a:custGeom>
            <a:avLst/>
            <a:gdLst>
              <a:gd name="T0" fmla="*/ 0 w 3657600"/>
              <a:gd name="T1" fmla="*/ 390525 h 390525"/>
              <a:gd name="T2" fmla="*/ 3657600 w 3657600"/>
              <a:gd name="T3" fmla="*/ 390525 h 390525"/>
              <a:gd name="T4" fmla="*/ 3657600 w 3657600"/>
              <a:gd name="T5" fmla="*/ 0 h 390525"/>
              <a:gd name="T6" fmla="*/ 0 w 3657600"/>
              <a:gd name="T7" fmla="*/ 0 h 390525"/>
              <a:gd name="T8" fmla="*/ 0 w 3657600"/>
              <a:gd name="T9" fmla="*/ 390525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390525"/>
                </a:moveTo>
                <a:lnTo>
                  <a:pt x="3657600" y="390525"/>
                </a:lnTo>
                <a:lnTo>
                  <a:pt x="3657600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AB37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153888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563" y="1517650"/>
            <a:ext cx="6923087" cy="879721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Бетховен, Мендельсон, Франк — Марта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Воскресенье, 04.08,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</a:t>
            </a:r>
          </a:p>
          <a:p>
            <a:pPr algn="l" rtl="0" eaLnBrk="1" hangingPunct="1">
              <a:lnSpc>
                <a:spcPct val="96000"/>
              </a:lnSpc>
              <a:spcBef>
                <a:spcPts val="10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Бетховен: вариации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Bei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Männern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Liebe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Fühlen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Мендельсон: Фортепианное трио № 1. Франк: Соната для скрипки. Анне-Софи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Муттер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(скрипка), Миша Майский (виолончель), Марта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Аргерих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</a:t>
            </a: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Концертный зал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Laeiszhalle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Гамбург, 2021; 1 час 33 минуты</a:t>
            </a:r>
          </a:p>
          <a:p>
            <a:pPr algn="l" rtl="0" eaLnBrk="1" hangingPunct="1">
              <a:lnSpc>
                <a:spcPct val="96000"/>
              </a:lnSpc>
              <a:spcBef>
                <a:spcPts val="50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Шуман —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Франческо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Пьемонтези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Пятница, 09.08,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Дон Жуан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увертюра. Шуман: Концерт для фортепиано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Франческо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Пьемонтези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Национальный оркестр Лилля, Александр Блох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Nouveau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Siècle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Лилль, 2022; 40 минут</a:t>
            </a: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Григ, Штраус, Чайковский — Лан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Лан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11.08,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21:20</a:t>
            </a: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Вагнер: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Тангейзер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увертюра. Григ: Концерт для фортепиано. Штраус: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Дон Жуан.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Чайковский: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Ромео и Джульетта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Мюнхенский филармонический оркестр,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Андрес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Ороско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-Эстрада.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Одеонсплац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Мюнхен, 2023; 1 час 43 минуты</a:t>
            </a: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Свелинк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Волконский, Бах, Бетховен — Пьер-Лоран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Эмар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Пятница, 16.08,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23:00. Моцарт: Фантазии.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Свелинк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Фантазия для четырех. Волконский: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Stricta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Бах: Фантазия. Бетховен: Фантазия, соч. 77. Бенджамин: Фантазия на ямбический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ритм. Пьер-Лоран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Парижская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филармония, 2022; 1 час 30 минут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2000" b="1" i="0" u="none" baseline="0" dirty="0">
                <a:solidFill>
                  <a:srgbClr val="AB37B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СКРИПКА, </a:t>
            </a:r>
            <a:r>
              <a:rPr lang="ru-Ru" sz="2100" b="0" i="1" u="none" baseline="0" dirty="0">
                <a:solidFill>
                  <a:srgbClr val="AB37B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инструмент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1038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Великие скрипачи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Гил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Шахам,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Джожуа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Белл, Лия Петрова и Сергей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Хачатрян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исполняют как концертный, так и камерный репертуар.</a:t>
            </a:r>
          </a:p>
          <a:p>
            <a:pPr algn="l" rtl="0" eaLnBrk="1" hangingPunct="1">
              <a:lnSpc>
                <a:spcPct val="96000"/>
              </a:lnSpc>
              <a:spcBef>
                <a:spcPts val="50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Шостакович — Сергей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Хачатрян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Вторник, 02.07,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Бриттен: опера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Питер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Граймс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интерлюдия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Четыре моря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Шостакович: Концерт № 1 для скрипки. Сергей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Хачатрян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(скрипка), Оркестр Романской Швейцарии, Джонатан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Нотт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Виктория-холл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Женева, 2019; 1 час 51 минута</a:t>
            </a:r>
          </a:p>
          <a:p>
            <a:pPr algn="l" rtl="0" eaLnBrk="1" hangingPunct="1">
              <a:lnSpc>
                <a:spcPct val="96000"/>
              </a:lnSpc>
              <a:spcBef>
                <a:spcPts val="13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Хартманн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Джошуа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Белл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07.07,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21:30 </a:t>
            </a:r>
            <a:r>
              <a:rPr lang="ru-Ru" sz="1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(ПРЕМЬЕРА)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75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Бацевич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Увертюра.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Хартманн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Концерт для скрипки. Скорик: Мелодия.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Станькович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«Симфониетта».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7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Шопен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ноктюрны. Вербицкий: национальный гимн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Украины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Джошуа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Белл (скрипка), Симфонический оркестр INSO-Львов, Далия </a:t>
            </a: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Стасевска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Филармония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Варшавы, 2024; 1 час 23 минуты</a:t>
            </a:r>
          </a:p>
          <a:p>
            <a:pPr algn="l" rtl="0" eaLnBrk="1" hangingPunct="1">
              <a:lnSpc>
                <a:spcPct val="96000"/>
              </a:lnSpc>
              <a:spcBef>
                <a:spcPts val="875"/>
              </a:spcBef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Корнгольд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Гил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Шахам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21.07,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Малер.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Blumine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Корнгольд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Концерт для скрипки. И. Штраус: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Sphärenklänge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Walzer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Равель: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Вальс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Гил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Шахам (скрипка), Филармонический оркестр Монте-Карло,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Фабьен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Габель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Cour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d'Honneur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Palais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Princier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Монако, 2022; 50 минут</a:t>
            </a:r>
          </a:p>
          <a:p>
            <a:pPr algn="l" rtl="0" eaLnBrk="1" hangingPunct="1">
              <a:lnSpc>
                <a:spcPct val="96000"/>
              </a:lnSpc>
              <a:spcBef>
                <a:spcPts val="50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 — Даниэль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Лозакович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Филармонический оркестр Монте-Карло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26.08,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Моцарт: Концерт № 3 для скрипки. Бетховен: Симфония № 6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Пасторальная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Даниэль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Лозакович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(скрипка), Филармонический оркестр Монте-Карло, Жан-Кристоф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Спинози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Cour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d'Honneur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Palais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Princier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Монако, 2022; 1 час 9 минут</a:t>
            </a:r>
          </a:p>
          <a:p>
            <a:pPr algn="l" rtl="0" eaLnBrk="1" hangingPunct="1">
              <a:lnSpc>
                <a:spcPct val="96000"/>
              </a:lnSpc>
              <a:spcBef>
                <a:spcPts val="50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Прокофьев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Давид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Грималь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Вторник, 27.08,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00:30</a:t>
            </a:r>
          </a:p>
          <a:p>
            <a:pPr algn="l" rtl="0" eaLnBrk="1" hangingPunct="1">
              <a:lnSpc>
                <a:spcPct val="96000"/>
              </a:lnSpc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Прокофьев: Концерты № 1 и 2 для скрипки. Шостакович: Симфония № 9. Давид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Грималь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(скрипка, художественный руководитель), ансамбль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Dissonances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Парижская филармония, 2022; 1 час 24 минуты</a:t>
            </a:r>
          </a:p>
          <a:p>
            <a:pPr algn="l" rtl="0" eaLnBrk="1" hangingPunct="1">
              <a:lnSpc>
                <a:spcPct val="96000"/>
              </a:lnSpc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Франк, Штраус,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Элгар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Александр Канторов, Лия Петрова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Воскресенье, 21.07,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 </a:t>
            </a:r>
            <a:r>
              <a:rPr lang="ru-Ru" sz="1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(ПРЕМЬЕРА)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Франк: Соната для скрипки; Штраус: Соната для скрипки;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Элгар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Приветствие любви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6000"/>
              </a:lnSpc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Лия Петрова (скрипка), Александр Канторов (фортепиано). Культурный центр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Singel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Антверпен, 2024; 1 час 15 минут</a:t>
            </a:r>
          </a:p>
        </p:txBody>
      </p:sp>
      <p:sp>
        <p:nvSpPr>
          <p:cNvPr id="6" name="object 3"/>
          <p:cNvSpPr txBox="1">
            <a:spLocks noChangeArrowheads="1"/>
          </p:cNvSpPr>
          <p:nvPr/>
        </p:nvSpPr>
        <p:spPr bwMode="auto">
          <a:xfrm>
            <a:off x="428625" y="1023939"/>
            <a:ext cx="46450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0" i="0" u="none" baseline="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КОНЦЕРТ КЛАССИЧЕСКОЙ МУЗЫКИ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3"/>
          <p:cNvSpPr txBox="1">
            <a:spLocks noChangeArrowheads="1"/>
          </p:cNvSpPr>
          <p:nvPr/>
        </p:nvSpPr>
        <p:spPr bwMode="auto">
          <a:xfrm>
            <a:off x="4311650" y="241300"/>
            <a:ext cx="29860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/>
          </p:cNvSpPr>
          <p:nvPr/>
        </p:nvSpPr>
        <p:spPr bwMode="auto">
          <a:xfrm>
            <a:off x="0" y="896938"/>
            <a:ext cx="3657600" cy="390525"/>
          </a:xfrm>
          <a:custGeom>
            <a:avLst/>
            <a:gdLst>
              <a:gd name="T0" fmla="*/ 0 w 3657600"/>
              <a:gd name="T1" fmla="*/ 390525 h 390525"/>
              <a:gd name="T2" fmla="*/ 3657600 w 3657600"/>
              <a:gd name="T3" fmla="*/ 390525 h 390525"/>
              <a:gd name="T4" fmla="*/ 3657600 w 3657600"/>
              <a:gd name="T5" fmla="*/ 0 h 390525"/>
              <a:gd name="T6" fmla="*/ 0 w 3657600"/>
              <a:gd name="T7" fmla="*/ 0 h 390525"/>
              <a:gd name="T8" fmla="*/ 0 w 3657600"/>
              <a:gd name="T9" fmla="*/ 390525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390525"/>
                </a:moveTo>
                <a:lnTo>
                  <a:pt x="3657600" y="390525"/>
                </a:lnTo>
                <a:lnTo>
                  <a:pt x="3657600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D01C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415925" y="924123"/>
            <a:ext cx="324167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0" i="0" u="none" baseline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ОПЕРА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563" y="1519238"/>
            <a:ext cx="6867525" cy="883447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lnSpc>
                <a:spcPct val="94000"/>
              </a:lnSpc>
            </a:pPr>
            <a:r>
              <a:rPr lang="ru-Ru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Г.Ф. ГЕНДЕЛЬ,</a:t>
            </a:r>
            <a:r>
              <a:rPr lang="ru-Ru" sz="2000" b="0" i="0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композитор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10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Мы выбрали Генделя композитором месяца за его драматическую чувственность и гениальность в создании мелодий. У вас есть возможность услышать его самые восхитительные оперы, от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Ксеркса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Юлия Цезаря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исполнении виртуозов этого жанра.</a:t>
            </a:r>
          </a:p>
          <a:p>
            <a:pPr algn="l" rtl="0" eaLnBrk="1" hangingPunct="1">
              <a:lnSpc>
                <a:spcPct val="94000"/>
              </a:lnSpc>
              <a:spcBef>
                <a:spcPts val="825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Гендель: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Флавий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на Фестивале барочной оперы в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Байройте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Среда, 24.07,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4000"/>
              </a:lnSpc>
              <a:spcBef>
                <a:spcPts val="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Юлия Лежнева (Эмилия), Макс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Эмануэль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Ценчич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(Гвидо), Юрий Миненко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Витигес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Моника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Ягерова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Теодата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Реми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Бре-Фёйе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(Флавий),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Сретен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Манойлович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Лотарь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Фабио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Трюмпи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(Угон)</a:t>
            </a: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Ансамбль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Concerto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Köln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Бенджамин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Байль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Постановка: Макс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Эмануэль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Ценчич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Фестивале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барочной оперы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Байройте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2023; 3 часа 7 минут</a:t>
            </a:r>
          </a:p>
          <a:p>
            <a:pPr algn="l" rtl="0" eaLnBrk="1" hangingPunct="1">
              <a:lnSpc>
                <a:spcPct val="94000"/>
              </a:lnSpc>
              <a:spcBef>
                <a:spcPts val="825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Гендель: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Юлий Цезарь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Театре Елисейских полей. Суббота, 10.08,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4000"/>
              </a:lnSpc>
              <a:spcBef>
                <a:spcPts val="38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Гаэль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Аркес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(Юлий Цезарь), Сабина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Девьей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(Клеопатра), Франко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Фаджоли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Сесто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Люсиль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Ришардо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(Корнелия), Карло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Вистоли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(Птолемей),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Франческо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Сальвадори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Акилла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Поль-Антуан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Бенос-Джиан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Нирено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Адриен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Фурнезон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Курио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Ensemble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Artaserse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Филипп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Жаруски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Дамиано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Микьелетто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 Елисейских полей, Париж, 2022; 3 часа 24 минуты</a:t>
            </a:r>
          </a:p>
          <a:p>
            <a:pPr algn="l" rtl="0" eaLnBrk="1" hangingPunct="1">
              <a:lnSpc>
                <a:spcPct val="94000"/>
              </a:lnSpc>
              <a:spcBef>
                <a:spcPts val="850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Гендель: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Ксеркс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Руанском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оперном театре.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Среда, 14.08,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4000"/>
              </a:lnSpc>
              <a:spcBef>
                <a:spcPts val="75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Джейк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Ардитти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(Ксеркс),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Якуб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Юзеф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Орлински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Арсамена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Сесилия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Молинари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Амастре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Мари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Эриксмоэн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Ромильда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Софи Юнкер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Аталанта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Луиджи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Донато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Ариодате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Эльвиро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Риккардо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Новаро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Руанский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филармонический оркестр Нормандии, Дэвид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Бейтс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Кларак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Делойль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Руанский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оперный театр, 2023; 2 часа 37 минут</a:t>
            </a:r>
          </a:p>
          <a:p>
            <a:pPr algn="l" rtl="0" eaLnBrk="1" hangingPunct="1">
              <a:lnSpc>
                <a:spcPct val="94000"/>
              </a:lnSpc>
              <a:spcBef>
                <a:spcPts val="825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Гендель: «Саул» в Театре Ан дер Вин.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Среда, 21.08,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4000"/>
              </a:lnSpc>
              <a:spcBef>
                <a:spcPts val="25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Флориан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Беш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(Саул), Анна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Прохаска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Мераб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Джулия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Семенцато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Михал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Руперт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Чарльзуорт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(Джонатан),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Джейк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Ардитти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(Дэвид), Пол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Лоренджер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(Самуил), Дэвид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Уэбб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(Верховный жрец),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Рафал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Томкевич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Эндорская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ведьма).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Фрайбургский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барочный оркестр, хор Арнольда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Шёнберга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Кристофер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Мулдс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 Клауса Гута.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25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 дер Вин, Вена, 2021; 2 часа 38 минут</a:t>
            </a:r>
          </a:p>
          <a:p>
            <a:pPr algn="l" rtl="0" eaLnBrk="1" hangingPunct="1">
              <a:lnSpc>
                <a:spcPct val="94000"/>
              </a:lnSpc>
              <a:spcBef>
                <a:spcPts val="50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2000" b="1" i="0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ИТАЛЬЯНСКИЕ ОПЕРЫ,</a:t>
            </a:r>
            <a:r>
              <a:rPr lang="ru-Ru" sz="2000" b="0" i="0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1" u="none" baseline="0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репертуар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10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Итальянская опера подарила нам не только такие шедевры, как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Мадам Баттерфляй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Пуччини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Сомнамбула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Беллини, но и менее известные произведения, например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Ломбардцы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Верди.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Mezzo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покажет вам как знаменитые хиты, так и редкие бриллианты родом из Италии.</a:t>
            </a:r>
          </a:p>
          <a:p>
            <a:pPr algn="l" rtl="0" eaLnBrk="1" hangingPunct="1">
              <a:lnSpc>
                <a:spcPct val="94000"/>
              </a:lnSpc>
              <a:spcBef>
                <a:spcPts val="825"/>
              </a:spcBef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Пуччини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Мадам Баттерфляй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Национальной опере Греции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Суббота, 06.07,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4000"/>
              </a:lnSpc>
              <a:spcBef>
                <a:spcPts val="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Анна Сон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Чио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Чио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-сан),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Андреа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Кэр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(Б.Ф. Пинкертон), Алиса Колосова (Судзуки),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Дионисиос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Сурбис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Шарплес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Яннис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Каливас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Горо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Петрос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Магулас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(Бонза),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Харис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Андрианос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(принц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Ямадори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Оркестр и хор Национальной оперы Греции, Василис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Христопулос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 Оливье Пи.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Одеон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Герода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Афины, 2023; 2 часа 13 минут</a:t>
            </a:r>
          </a:p>
          <a:p>
            <a:pPr algn="l" rtl="0" eaLnBrk="1" hangingPunct="1">
              <a:lnSpc>
                <a:spcPct val="94000"/>
              </a:lnSpc>
              <a:spcBef>
                <a:spcPts val="863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Беллини: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Сомнамбула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Королевской Опере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Льеж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Суббота, 13.07,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Джессика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Пратт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(Амина), Рене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Барбера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Эльвино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Марко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Мимико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(Граф Рудольф), Шири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Магар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(Лиза),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Оркестр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Королевской Оперы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Джампаоло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Бизанти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 Жако Ван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Дормаля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0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Королевская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Опера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Льеж, 2023; 2 часа 22 минуты</a:t>
            </a:r>
          </a:p>
          <a:p>
            <a:pPr algn="l" rtl="0" eaLnBrk="1" hangingPunct="1">
              <a:lnSpc>
                <a:spcPct val="94000"/>
              </a:lnSpc>
              <a:spcBef>
                <a:spcPts val="13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Верди: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Ломбардцы в первом крестовом походе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Королевской Опере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Льеж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Среда, 17.07,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Марко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Чапони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Арвино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Годердзи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Джанелидзе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Пагано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Аврора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Добрён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Виклинда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Саломе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Джисия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Джизельда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Рамон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Варгас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Оронте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Роджер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Йоаким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Аччано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Каролин Де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Махье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(София), Лука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Далл'Амико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Пирро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 rtl="0" eaLnBrk="1" hangingPunct="1">
              <a:lnSpc>
                <a:spcPct val="94000"/>
              </a:lnSpc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Оркестр и хор Королевской Оперы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Даниэль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 Сары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Скинаси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  <a:spcBef>
                <a:spcPts val="50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Королевская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Опера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Валлонии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Льеж, 2023; 2 часа 23 минуты</a:t>
            </a:r>
          </a:p>
          <a:p>
            <a:pPr algn="l" rtl="0" eaLnBrk="1" hangingPunct="1">
              <a:lnSpc>
                <a:spcPct val="94000"/>
              </a:lnSpc>
              <a:spcBef>
                <a:spcPts val="50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Доницетти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Дочь полка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 театре «Ла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Фениче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Среда, 31.07,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Мария Грация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Скьяво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(Мари), Джон Осборн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Тонио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Армандо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Ногера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Сюльпис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Оркестр и хор театра «Ла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Фениче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Стефано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Ранцани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Постановка Рено Дусе, Андре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Барбе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4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 «Ла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Фениче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», Венеция, 2022; 2 часа 19 минут</a:t>
            </a:r>
          </a:p>
        </p:txBody>
      </p:sp>
      <p:sp>
        <p:nvSpPr>
          <p:cNvPr id="6" name="object 3"/>
          <p:cNvSpPr txBox="1">
            <a:spLocks noChangeArrowheads="1"/>
          </p:cNvSpPr>
          <p:nvPr/>
        </p:nvSpPr>
        <p:spPr bwMode="auto">
          <a:xfrm>
            <a:off x="4768850" y="241300"/>
            <a:ext cx="25288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307975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/>
          </p:cNvSpPr>
          <p:nvPr/>
        </p:nvSpPr>
        <p:spPr bwMode="auto">
          <a:xfrm>
            <a:off x="0" y="1023938"/>
            <a:ext cx="3657600" cy="390525"/>
          </a:xfrm>
          <a:custGeom>
            <a:avLst/>
            <a:gdLst>
              <a:gd name="T0" fmla="*/ 0 w 3657600"/>
              <a:gd name="T1" fmla="*/ 390525 h 390525"/>
              <a:gd name="T2" fmla="*/ 3657600 w 3657600"/>
              <a:gd name="T3" fmla="*/ 390525 h 390525"/>
              <a:gd name="T4" fmla="*/ 3657600 w 3657600"/>
              <a:gd name="T5" fmla="*/ 0 h 390525"/>
              <a:gd name="T6" fmla="*/ 0 w 3657600"/>
              <a:gd name="T7" fmla="*/ 0 h 390525"/>
              <a:gd name="T8" fmla="*/ 0 w 3657600"/>
              <a:gd name="T9" fmla="*/ 390525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390525"/>
                </a:moveTo>
                <a:lnTo>
                  <a:pt x="3657600" y="390525"/>
                </a:lnTo>
                <a:lnTo>
                  <a:pt x="3657600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208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427038" y="1079500"/>
            <a:ext cx="6877050" cy="166712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 indent="48053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0" i="0" u="none" baseline="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ТАНЕЦ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/>
            <a:r>
              <a:rPr lang="ru-Ru" sz="2000" b="1" i="0" u="none" baseline="0" dirty="0">
                <a:solidFill>
                  <a:srgbClr val="2084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МОЛОДЫЕ ТАНЦОРЫ И ХОРЕОГРАФЫ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/>
            <a:r>
              <a:rPr lang="ru-Ru" sz="2100" b="0" i="1" u="none" baseline="0" dirty="0">
                <a:solidFill>
                  <a:srgbClr val="2084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тема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ts val="100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Это танцоры и хореографы будущего.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Mezzo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предлагает вам открыть для себя будущих звезд балета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показывает выступления с конкурса «Приз Лозанны» и из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Биарицца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6563" y="2814638"/>
            <a:ext cx="6858000" cy="664284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1200" b="1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Международный конкурс «Приз Лозанны» — 2024. Восходящие звезды</a:t>
            </a:r>
            <a:r>
              <a:rPr lang="ru-Ru" sz="12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Вторник, 02.07, 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«Восходящие звезды» — это танцевальное шоу с участием прошлых победителей конкурса «Приз Лозанны» Мэдисон Янг и Джулианом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Маккэем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а также финалистами и лауреатами 2024 года. В шоу также будут показаны номера, выигравшие в конкурсах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Creation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Award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Choreographic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 этом году они исполняются под руководством хореографа и дизайнера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Кинсуна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Чана.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Больё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Лозанна, 2024; 1 час 42 минуты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Emergences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молодые балетные хореографы. 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Вторник, 23.07,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Музыка: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Пярт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Моцарт,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Junkie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XL,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Помасль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Иоганн Гольдбах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Хореография: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Калоян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Бояджиев, Лукас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Валенте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Хьюстон Томас, Софи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Лаплан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Театр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Gare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Midi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000" b="0" i="0" u="none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 err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Биарриц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2022; 1 час 27 минут</a:t>
            </a:r>
          </a:p>
          <a:p>
            <a:pPr algn="l" rtl="0" eaLnBrk="1" hangingPunct="1">
              <a:spcBef>
                <a:spcPts val="888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Международный конкурс учащихся балетных школ «Приз Лозанны» — 2023. </a:t>
            </a:r>
            <a:r>
              <a:rPr lang="ru-Ru" sz="1200" b="1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Гала-концерт 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звезд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Вторник, 13.08,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Международный конкурс учащихся балетных школ «Приз Лозанны» 2023 г. будет ознаменован 50-летием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знакового мероприятия. В Гала-концерте звезд, посвященном юбилею, выступят участники прошлых лет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учащиеся партнерских школ.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Больё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Лозанна, 2023; 2 часа 12 минут</a:t>
            </a:r>
          </a:p>
          <a:p>
            <a:pPr algn="l" rtl="0" eaLnBrk="1" hangingPunct="1"/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13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2000" b="1" i="0" u="none" baseline="0" dirty="0">
                <a:solidFill>
                  <a:srgbClr val="2084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ДОКУМЕНТАЛЬНЫЕ ФИЛЬМЫ, </a:t>
            </a:r>
            <a:r>
              <a:rPr lang="ru-Ru" sz="2100" b="0" i="1" u="none" baseline="0" dirty="0">
                <a:solidFill>
                  <a:srgbClr val="2084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жанр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10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этом месяце на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Mezzo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предлагает вашему вниманию документальные фильмы о мире танца. У вас есть возможность проникнуть за кулисы постановок Анны Терезы Де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Кеерсмакер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Матса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Эка и Саши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 rtl="0" eaLnBrk="1" hangingPunct="1">
              <a:spcBef>
                <a:spcPts val="875"/>
              </a:spcBef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Миттен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01.07,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50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Театральная компания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Rosas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Жан Гиен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Керас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(виолончель). Хореография: Анна Тереза ​​Де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Кеерсмакер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Документальный фильм 2018 года, 53 минуты</a:t>
            </a:r>
          </a:p>
          <a:p>
            <a:pPr algn="l" rtl="0" eaLnBrk="1" hangingPunct="1">
              <a:spcBef>
                <a:spcPts val="875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Хореограф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Матс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Эк. 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Понедельник, 08.07,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38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мае 2013 года в Королевском оперном театре Стокгольма состоялась премьера новой долгожданной работы хореографа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Матса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Эка «Джульетта и Ромео». Кинорежиссеры Андреас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Содерберг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Бьорн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Эрикссон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участвующие в процессе с самого начала, сняли документальный фильм с уникальным взглядом на его творчество.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2013 год, 58 мин</a:t>
            </a:r>
          </a:p>
          <a:p>
            <a:pPr algn="l" rtl="0" eaLnBrk="1" hangingPunct="1">
              <a:spcBef>
                <a:spcPts val="850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Саша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Вальц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Портрет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15.07,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38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Саша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одна из самых известных и ярких хореографов Европы. Ее постановки всегда удивляют новыми интерпретациями, глубокими темами и захватывающим дух стилем. Все они показаны в этом фильме Бригитты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Крамер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в котором Саша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Вальц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знакомит нас со своим творчеством.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2014 год, 1 час</a:t>
            </a:r>
          </a:p>
        </p:txBody>
      </p:sp>
      <p:sp>
        <p:nvSpPr>
          <p:cNvPr id="6" name="object 3"/>
          <p:cNvSpPr txBox="1">
            <a:spLocks noChangeArrowheads="1"/>
          </p:cNvSpPr>
          <p:nvPr/>
        </p:nvSpPr>
        <p:spPr bwMode="auto">
          <a:xfrm>
            <a:off x="4616450" y="241300"/>
            <a:ext cx="26812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436729" y="1076523"/>
            <a:ext cx="322087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l" rtl="0">
              <a:spcBef>
                <a:spcPts val="1840"/>
              </a:spcBef>
            </a:pPr>
            <a:r>
              <a:rPr lang="ru-Ru" sz="2000" b="0" i="0" u="none" baseline="0">
                <a:solidFill>
                  <a:srgbClr val="FFFFFF"/>
                </a:solidFill>
                <a:latin typeface="Century Gothic"/>
                <a:ea typeface="Century Gothic"/>
                <a:cs typeface="Century Gothic"/>
              </a:rPr>
              <a:t>ТАНЕЦ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9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307975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>
            <a:spLocks/>
          </p:cNvSpPr>
          <p:nvPr/>
        </p:nvSpPr>
        <p:spPr bwMode="auto">
          <a:xfrm>
            <a:off x="0" y="806450"/>
            <a:ext cx="3657600" cy="390525"/>
          </a:xfrm>
          <a:custGeom>
            <a:avLst/>
            <a:gdLst>
              <a:gd name="T0" fmla="*/ 0 w 3657600"/>
              <a:gd name="T1" fmla="*/ 390525 h 390525"/>
              <a:gd name="T2" fmla="*/ 3657600 w 3657600"/>
              <a:gd name="T3" fmla="*/ 390525 h 390525"/>
              <a:gd name="T4" fmla="*/ 3657600 w 3657600"/>
              <a:gd name="T5" fmla="*/ 0 h 390525"/>
              <a:gd name="T6" fmla="*/ 0 w 3657600"/>
              <a:gd name="T7" fmla="*/ 0 h 390525"/>
              <a:gd name="T8" fmla="*/ 0 w 3657600"/>
              <a:gd name="T9" fmla="*/ 390525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390525"/>
                </a:moveTo>
                <a:lnTo>
                  <a:pt x="3657600" y="390525"/>
                </a:lnTo>
                <a:lnTo>
                  <a:pt x="3657600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1674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460375" y="847923"/>
            <a:ext cx="321151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spcBef>
                <a:spcPts val="1738"/>
              </a:spcBef>
            </a:pPr>
            <a:r>
              <a:rPr lang="ru-Ru" sz="2000" b="0" i="0" u="none" baseline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ДЖАЗ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4"/>
          <p:cNvSpPr>
            <a:spLocks/>
          </p:cNvSpPr>
          <p:nvPr/>
        </p:nvSpPr>
        <p:spPr bwMode="auto">
          <a:xfrm>
            <a:off x="14288" y="7421563"/>
            <a:ext cx="3657600" cy="390525"/>
          </a:xfrm>
          <a:custGeom>
            <a:avLst/>
            <a:gdLst>
              <a:gd name="T0" fmla="*/ 0 w 3657600"/>
              <a:gd name="T1" fmla="*/ 0 h 390525"/>
              <a:gd name="T2" fmla="*/ 3657600 w 3657600"/>
              <a:gd name="T3" fmla="*/ 0 h 390525"/>
              <a:gd name="T4" fmla="*/ 3657600 w 3657600"/>
              <a:gd name="T5" fmla="*/ 390525 h 390525"/>
              <a:gd name="T6" fmla="*/ 0 w 3657600"/>
              <a:gd name="T7" fmla="*/ 390525 h 390525"/>
              <a:gd name="T8" fmla="*/ 0 w 3657600"/>
              <a:gd name="T9" fmla="*/ 0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0"/>
                </a:moveTo>
                <a:lnTo>
                  <a:pt x="3657600" y="0"/>
                </a:lnTo>
                <a:lnTo>
                  <a:pt x="3657600" y="390525"/>
                </a:lnTo>
                <a:lnTo>
                  <a:pt x="0" y="390525"/>
                </a:lnTo>
                <a:lnTo>
                  <a:pt x="0" y="0"/>
                </a:lnTo>
                <a:close/>
              </a:path>
            </a:pathLst>
          </a:custGeom>
          <a:solidFill>
            <a:srgbClr val="413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" name="object 5"/>
          <p:cNvSpPr txBox="1"/>
          <p:nvPr/>
        </p:nvSpPr>
        <p:spPr>
          <a:xfrm>
            <a:off x="436563" y="1519238"/>
            <a:ext cx="6861175" cy="58923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lnSpc>
                <a:spcPct val="95000"/>
              </a:lnSpc>
            </a:pPr>
            <a:r>
              <a:rPr lang="ru-Ru" sz="2000" b="1" i="0" u="none" baseline="0" dirty="0">
                <a:solidFill>
                  <a:srgbClr val="1674E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 ДЭВИС, </a:t>
            </a:r>
            <a:r>
              <a:rPr lang="ru-Ru" sz="2100" b="0" i="1" u="none" baseline="0" dirty="0">
                <a:solidFill>
                  <a:srgbClr val="1674E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исполнитель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107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Звук этой трубы стал легендой джаза. В этом месяце мы покажем потрясающий концерт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Дэвиса, записанный в Мюнхене в 1988 году, и вечер памяти в его честь, организованный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Маркусом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Миллером,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Херби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Хэнкоком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Уэйном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Шортером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на фестивале «Джаз во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Вьене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algn="l" rtl="0" eaLnBrk="1" hangingPunct="1">
              <a:lnSpc>
                <a:spcPct val="95000"/>
              </a:lnSpc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Посвящение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Майлзу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Дэвису: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Херби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Хэнкок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Маркус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Миллер, Уэйн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Шортер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Четверг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18.07,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Маркус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Миллер (бас), </a:t>
            </a:r>
            <a:r>
              <a:rPr lang="ru-Ru" sz="1000" b="0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Херби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Хэнкок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(клавишные), Уэйн </a:t>
            </a:r>
            <a:r>
              <a:rPr lang="ru-Ru" sz="1000" b="0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Шортер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(саксофон), Шон Джонс (труба</a:t>
            </a:r>
            <a:r>
              <a:rPr lang="ru-Ru" sz="1000" b="0" i="0" u="none" spc="-2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), Шон </a:t>
            </a:r>
            <a:r>
              <a:rPr lang="ru-Ru" sz="1000" b="0" i="0" u="none" spc="-2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Рикман</a:t>
            </a:r>
            <a:r>
              <a:rPr lang="ru-Ru" sz="1000" b="0" i="0" u="none" spc="-2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(ударные)</a:t>
            </a: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Вьен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Франция, 2011; 59 минут</a:t>
            </a:r>
          </a:p>
          <a:p>
            <a:pPr algn="l" rtl="0" eaLnBrk="1" hangingPunct="1">
              <a:lnSpc>
                <a:spcPct val="95000"/>
              </a:lnSpc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Дэвис на фестивале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Münchner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Klaviersommer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— 1988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Четверг, 18.07,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22:30</a:t>
            </a:r>
          </a:p>
          <a:p>
            <a:pPr algn="l" rtl="0" eaLnBrk="1" hangingPunct="1">
              <a:lnSpc>
                <a:spcPct val="95000"/>
              </a:lnSpc>
              <a:spcBef>
                <a:spcPts val="38"/>
              </a:spcBef>
            </a:pP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Майлз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Дэвис (труба),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Кенни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Гарретт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(саксофон), Бобби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Ирвинг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(клавишные), Адам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Хольцман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(клавишные), </a:t>
            </a:r>
            <a:r>
              <a:rPr lang="ru-Ru" sz="1000" b="0" i="0" u="none" spc="-1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Джозеф 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Фоли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Маккрири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(гитара), Бенджамин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Ритвелд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(бас), Мэрилин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Мазур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(перкуссия),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Рикки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Уэллман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(ударные). </a:t>
            </a:r>
            <a:endParaRPr lang="ru-Ru" sz="1000" b="0" i="0" u="none" spc="-1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38"/>
              </a:spcBef>
            </a:pP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Фестиваль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Münchner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Klaviersommer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1988; 56 минут</a:t>
            </a:r>
          </a:p>
          <a:p>
            <a:pPr algn="l" rtl="0" eaLnBrk="1" hangingPunct="1">
              <a:lnSpc>
                <a:spcPct val="95000"/>
              </a:lnSpc>
            </a:pP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13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2000" b="1" i="0" u="none" baseline="0" dirty="0">
                <a:solidFill>
                  <a:srgbClr val="1674E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КУБИНСКИЙ ДЖАЗ, </a:t>
            </a:r>
            <a:r>
              <a:rPr lang="ru-Ru" sz="2100" b="0" i="1" u="none" baseline="0" dirty="0">
                <a:solidFill>
                  <a:srgbClr val="1674E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жанр месяца</a:t>
            </a:r>
            <a:endParaRPr lang="ru-Ru" alt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1075"/>
              </a:spcBef>
            </a:pPr>
            <a:r>
              <a:rPr lang="ru-Ru" sz="1000" b="0" i="0" u="none" baseline="0" dirty="0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Куба — это остров мечты для любителей джаза. </a:t>
            </a:r>
            <a:r>
              <a:rPr lang="ru-Ru" sz="1000" b="0" i="0" u="none" baseline="0" dirty="0" err="1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Mezzo</a:t>
            </a:r>
            <a:r>
              <a:rPr lang="ru-Ru" sz="1000" b="0" i="0" u="none" baseline="0" dirty="0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отдает дань уважения этому музыкальному стилю, показывая выступления лучших кубинских исполнителей, среди которых </a:t>
            </a:r>
            <a:r>
              <a:rPr lang="ru-Ru" sz="1000" b="0" i="0" u="none" baseline="0" dirty="0" err="1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Чучо</a:t>
            </a:r>
            <a:r>
              <a:rPr lang="ru-Ru" sz="1000" b="0" i="0" u="none" baseline="0" dirty="0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Вальдес</a:t>
            </a:r>
            <a:r>
              <a:rPr lang="ru-Ru" sz="1000" b="0" i="0" u="none" baseline="0" dirty="0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Роберто </a:t>
            </a:r>
            <a:r>
              <a:rPr lang="ru-Ru" sz="1000" b="0" i="0" u="none" baseline="0" dirty="0" err="1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Фонсека</a:t>
            </a:r>
            <a:r>
              <a:rPr lang="ru-Ru" sz="1000" b="0" i="0" u="none" baseline="0" dirty="0">
                <a:solidFill>
                  <a:srgbClr val="0D0D0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Идеальный союз великолепных тембров и заразительного ритма.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13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Чучо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Вальдес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группа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Afro-Cuban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All-Stars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Буйка на фестивале «Джаз во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Вьене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Четверг, 08.08,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Чучо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Вальдес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(фортепиано),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Рейнальдо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Мелиан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Альварес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(труба), Карлос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Мануэль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Миярес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Эрнандес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(саксофон-тенор),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Ласаро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Риверо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Аларкон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(бас), Драйзер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Дуррути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Бомбале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(ударные, бата, вокал)</a:t>
            </a: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Джазовый фестиваль «Джаз во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Вьене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», 2013; 56 минут</a:t>
            </a:r>
          </a:p>
          <a:p>
            <a:pPr algn="l" rtl="0" eaLnBrk="1" hangingPunct="1">
              <a:lnSpc>
                <a:spcPct val="95000"/>
              </a:lnSpc>
              <a:spcBef>
                <a:spcPts val="50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Роберто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Фонсека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на фестивале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Jazz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Villette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Четверг, 08.08,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22:25</a:t>
            </a:r>
          </a:p>
          <a:p>
            <a:pPr algn="l" rtl="0" eaLnBrk="1" hangingPunct="1">
              <a:lnSpc>
                <a:spcPct val="95000"/>
              </a:lnSpc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Роберто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Фонсека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(вокал, фортепиано),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Мэттью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Саймон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(труба), Рули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Эррера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Янди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Мартинес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(бас), Джимми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Дженкс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(саксофон), Хавьер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Залва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(саксофон, флейта),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Андрес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Коайо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(ударные), Карлос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Калунга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(вокал), Роберто Гарсия (труба)</a:t>
            </a: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Фестиваль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Jazz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Villette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2022; 1 час 21 минута</a:t>
            </a:r>
          </a:p>
          <a:p>
            <a:pPr algn="l" rtl="0" eaLnBrk="1" hangingPunct="1">
              <a:lnSpc>
                <a:spcPct val="95000"/>
              </a:lnSpc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Карла Маза на фестивале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Jazz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Villette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Четверг, 08.08,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23:45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Карла Маза, соло (виолончель, вокал)</a:t>
            </a: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Фестиваль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Jazz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Villette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2022; 39 минут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3"/>
          <p:cNvSpPr txBox="1">
            <a:spLocks noChangeArrowheads="1"/>
          </p:cNvSpPr>
          <p:nvPr/>
        </p:nvSpPr>
        <p:spPr bwMode="auto">
          <a:xfrm>
            <a:off x="4768850" y="241300"/>
            <a:ext cx="25288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436563" y="7937500"/>
            <a:ext cx="6861175" cy="22444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Классическая музыка продолжает перерождаться, взаимодействуя с другими художественными жанрами и смело соприкасаясь с авангардом. Такие нестандартные фигуры, как Фридрих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вдохнули новую жизнь в ее репертуар.</a:t>
            </a:r>
          </a:p>
          <a:p>
            <a:pPr algn="l" rtl="0" eaLnBrk="1" hangingPunct="1">
              <a:lnSpc>
                <a:spcPct val="95000"/>
              </a:lnSpc>
              <a:spcBef>
                <a:spcPts val="850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Фридрих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?!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Пятница, 05.07,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lnSpc>
                <a:spcPct val="95000"/>
              </a:lnSpc>
              <a:spcBef>
                <a:spcPts val="63"/>
              </a:spcBef>
            </a:pP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 о Фридрихе </a:t>
            </a:r>
            <a:r>
              <a:rPr lang="ru-Ru" sz="1000" b="0" i="0" u="none" spc="-1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Гульде</a:t>
            </a:r>
            <a:r>
              <a:rPr lang="ru-Ru" sz="1000" b="0" i="0" u="none" spc="-1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раскрывает его и как человека, и как художника. Он не только обладал признанным талантом классического пианиста, но и был известен своим авангардным подходом к музыке.</a:t>
            </a: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2016 год, 58 мин</a:t>
            </a:r>
          </a:p>
          <a:p>
            <a:pPr algn="l" rtl="0" eaLnBrk="1" hangingPunct="1">
              <a:lnSpc>
                <a:spcPct val="95000"/>
              </a:lnSpc>
              <a:spcBef>
                <a:spcPts val="50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Саариахо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Сибелиус,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Линдберг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Парижский оркестр,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Эса-Пекка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Салонен. </a:t>
            </a:r>
            <a:r>
              <a:rPr lang="ru-Ru" sz="1200" b="1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Пятница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26.07,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23:00</a:t>
            </a:r>
            <a:r>
              <a:rPr lang="ru-Ru" sz="1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(ПРЕМЬЕРА)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  <a:spcBef>
                <a:spcPts val="88"/>
              </a:spcBef>
            </a:pP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Саариахо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L'Aile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songe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концерт для флейты,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Notes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Сибелиус: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Océanides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Линдберг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Kraft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Ансси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Карттунен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(виолончель), Софи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Шерье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(флейта), Оркестр Парижа, ансамбль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Ensemble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Intercontemporain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Эса-Пекка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Салонен,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Алииса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Неиге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Баррьер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lnSpc>
                <a:spcPct val="95000"/>
              </a:lnSpc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Парижская филармония, 2024; 1 час 40 минут</a:t>
            </a:r>
          </a:p>
        </p:txBody>
      </p:sp>
      <p:sp>
        <p:nvSpPr>
          <p:cNvPr id="10" name="object 3"/>
          <p:cNvSpPr txBox="1"/>
          <p:nvPr/>
        </p:nvSpPr>
        <p:spPr>
          <a:xfrm>
            <a:off x="436563" y="7477323"/>
            <a:ext cx="321151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/>
            <a:r>
              <a:rPr lang="ru-Ru" sz="2000" b="0" i="0" u="none" baseline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NEW FRONTIER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307975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/>
          </p:cNvSpPr>
          <p:nvPr/>
        </p:nvSpPr>
        <p:spPr bwMode="auto">
          <a:xfrm>
            <a:off x="-20472" y="1127125"/>
            <a:ext cx="4255922" cy="390525"/>
          </a:xfrm>
          <a:custGeom>
            <a:avLst/>
            <a:gdLst>
              <a:gd name="T0" fmla="*/ 0 w 3657600"/>
              <a:gd name="T1" fmla="*/ 0 h 390525"/>
              <a:gd name="T2" fmla="*/ 3657600 w 3657600"/>
              <a:gd name="T3" fmla="*/ 0 h 390525"/>
              <a:gd name="T4" fmla="*/ 3657600 w 3657600"/>
              <a:gd name="T5" fmla="*/ 390525 h 390525"/>
              <a:gd name="T6" fmla="*/ 0 w 3657600"/>
              <a:gd name="T7" fmla="*/ 390525 h 390525"/>
              <a:gd name="T8" fmla="*/ 0 w 3657600"/>
              <a:gd name="T9" fmla="*/ 0 h 390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7600" h="390525">
                <a:moveTo>
                  <a:pt x="0" y="0"/>
                </a:moveTo>
                <a:lnTo>
                  <a:pt x="3657600" y="0"/>
                </a:lnTo>
                <a:lnTo>
                  <a:pt x="3657600" y="390525"/>
                </a:lnTo>
                <a:lnTo>
                  <a:pt x="0" y="390525"/>
                </a:lnTo>
                <a:lnTo>
                  <a:pt x="0" y="0"/>
                </a:lnTo>
                <a:close/>
              </a:path>
            </a:pathLst>
          </a:custGeom>
          <a:solidFill>
            <a:srgbClr val="413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436563" y="1155700"/>
            <a:ext cx="4332287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algn="l"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0" i="0" u="none" baseline="0" dirty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ДОКУМЕНТАЛЬНЫЕ ФИЛЬМЫ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563" y="1717675"/>
            <a:ext cx="6861175" cy="759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Даниэль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Баренбойм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будет для вас лучшим проводником в мире Бетховена. Пианист и дирижер дает нам послушать все аспекты камерной и симфонической музыки великого композитора. Также в этом месяце мы покажем документальные фильмы о Жаклин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Дю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Гленне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Давиде Ойстрахе, максимально близко передающие дух их творчества.</a:t>
            </a:r>
          </a:p>
          <a:p>
            <a:pPr algn="l" rtl="0" eaLnBrk="1" hangingPunct="1">
              <a:spcBef>
                <a:spcPts val="50"/>
              </a:spcBef>
            </a:pPr>
            <a:endParaRPr lang="ru-Ru" alt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Даниэль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Баренбойм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о Бетховене: 13 эпизодов</a:t>
            </a: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13 сериях, отснятых в 1970 году к двухсотлетней годовщине со дня рождения композитора, молодой Даниэль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Баренбойм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исследует все аспекты гениального творчества Бетховена как пианиста, сочинителя и автора симфоний. Ему аккомпанируют выдающиеся музыканты: Жаклин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Дю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Пре, Новый филармонический оркестр, сэр Адриан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Боулт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и другие.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 1970 года, снятый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Кристофеном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Нюпеном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50"/>
              </a:spcBef>
            </a:pPr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Эпизоды 1–4. 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Понедельник, 22.07,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1. Гений и судьба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2. Новые измерения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3. Форма: </a:t>
            </a:r>
            <a:r>
              <a:rPr lang="ru-Ru" sz="1000" b="0" i="1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Вальдштейн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4. Аппассионата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Эпизоды 5–8.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Понедельник, 29.07,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5. Рабочий процесс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 6. Концерт для фортепиано с оркестром № 4. Часть 1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 7. Концерт для фортепиано с оркестром № 4. Часть 2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8. Соната для виолончели ля мажор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Эпизоды 9–13.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Понедельник, 05.08,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9. «Героическая»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10. Симфонист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11. Соната № 32, 1-я партия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12. Соната № 32, 2-я партия </a:t>
            </a:r>
            <a:endParaRPr lang="ru-Ru" alt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Эпизод 13. Пятая симфония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endParaRPr lang="ru-Ru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Жаклин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дю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Пре. Неповторимый талант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12.08,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25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 фильме, посвященном 30-летию со дня смерти Жаклин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дю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Пре 19 октября 1987 года, используются архивные кадры, снятые при ее жизни, в том числе восхитительные концерты, записанные профессионалами. Кинолента также содержит воспоминания близких друзей и коллег виолончелистки о ее личности и музыке.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2017; 58 минут</a:t>
            </a:r>
          </a:p>
          <a:p>
            <a:pPr algn="l" rtl="0" eaLnBrk="1" hangingPunct="1">
              <a:spcBef>
                <a:spcPts val="38"/>
              </a:spcBef>
            </a:pPr>
            <a:endParaRPr lang="ru-Ru" alt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/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Гленн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</a:t>
            </a: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b="1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Жизнь после смерти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19.08,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rtl="0" eaLnBrk="1" hangingPunct="1">
              <a:spcBef>
                <a:spcPts val="1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Выпустив семь документальных картин о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Гленне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Гульде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Брюно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0" i="0" u="none" baseline="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Монсенжон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сотворил шедевр под названием </a:t>
            </a:r>
            <a:r>
              <a:rPr lang="ru-Ru" sz="1000" b="0" i="1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«Жизнь после смерти»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Перед ним стояла сложная задача, ведь неужели после сотен часов фильмов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канадском пианисте, снятых с его смерти в 1982 году, и десятков биографий и работ по его творчестве еще </a:t>
            </a: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0" i="0" u="none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что-то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осталось несказанным?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2005; 1 час 46 минут</a:t>
            </a:r>
          </a:p>
          <a:p>
            <a:pPr algn="l" rtl="0" eaLnBrk="1" hangingPunct="1">
              <a:spcBef>
                <a:spcPts val="863"/>
              </a:spcBef>
            </a:pPr>
            <a:r>
              <a:rPr lang="ru-Ru" sz="12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Давид Ойстрах: народный артист</a:t>
            </a:r>
            <a:r>
              <a:rPr lang="ru-Ru" sz="12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Понедельник, 26.08, </a:t>
            </a: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21:30</a:t>
            </a:r>
          </a:p>
          <a:p>
            <a:pPr algn="l" rtl="0" eaLnBrk="1" hangingPunct="1">
              <a:spcBef>
                <a:spcPts val="63"/>
              </a:spcBef>
            </a:pPr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Это драматическая история о вдохновленном скрипаче и верном человеке, чье вынужденное молчание красноречиво выдает невысказанные личные страдания. В фильме представлены интервью с давними друзьями и коллегами Давида Ойстраха.</a:t>
            </a:r>
          </a:p>
          <a:p>
            <a:pPr algn="l" rtl="0" eaLnBrk="1" hangingPunct="1"/>
            <a:r>
              <a:rPr lang="ru-Ru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Документальный фильм, 1994; 1 час 15 минут</a:t>
            </a:r>
          </a:p>
        </p:txBody>
      </p:sp>
      <p:sp>
        <p:nvSpPr>
          <p:cNvPr id="6" name="object 3"/>
          <p:cNvSpPr txBox="1">
            <a:spLocks noChangeArrowheads="1"/>
          </p:cNvSpPr>
          <p:nvPr/>
        </p:nvSpPr>
        <p:spPr bwMode="auto">
          <a:xfrm>
            <a:off x="4540250" y="241300"/>
            <a:ext cx="2757488" cy="31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/>
            <a:r>
              <a:rPr lang="ru-Ru" sz="2400" b="0" i="0" u="none" baseline="0" dirty="0">
                <a:solidFill>
                  <a:srgbClr val="ADAAA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ЛЕТО 2024 ГОДА</a:t>
            </a:r>
            <a:endParaRPr lang="ru-Ru" altLang="en-US" dirty="0">
              <a:solidFill>
                <a:srgbClr val="ADA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5"/>
          <p:cNvSpPr>
            <a:spLocks noGrp="1"/>
          </p:cNvSpPr>
          <p:nvPr>
            <p:ph type="ftr" sz="quarter" idx="10"/>
          </p:nvPr>
        </p:nvSpPr>
        <p:spPr>
          <a:xfrm>
            <a:off x="919654" y="10225088"/>
            <a:ext cx="5720366" cy="307975"/>
          </a:xfrm>
        </p:spPr>
        <p:txBody>
          <a:bodyPr vert="horz" rtlCol="0"/>
          <a:lstStyle/>
          <a:p>
            <a:pPr algn="ctr" rtl="0">
              <a:defRPr/>
            </a:pPr>
            <a:r>
              <a:rPr lang="ru-Ru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КОНТАКТЫ ДЛЯ ПРЕССЫ:Кристин Арноль (carnol@mezzo.fr), Йоанн Жаке (yjacquet@mezzo.fr)</a:t>
            </a:r>
            <a:endParaRPr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391</Words>
  <Application>Microsoft Office PowerPoint</Application>
  <PresentationFormat>Произвольный</PresentationFormat>
  <Paragraphs>270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Musikhin, Aleksey (Janus Worldwide)</dc:creator>
  <cp:lastModifiedBy>Musikhin, Aleksey (Janus Worldwide)</cp:lastModifiedBy>
  <cp:revision>7</cp:revision>
  <dcterms:created xsi:type="dcterms:W3CDTF">2024-06-04T13:22:50Z</dcterms:created>
  <dcterms:modified xsi:type="dcterms:W3CDTF">2024-06-10T15:26:53Z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2024-05-30T00:00:00Z</vt:filetime>
  </property>
  <property fmtid="{D5CDD505-2E9C-101B-9397-08002B2CF9AE}" pid="3" name="LastSaved">
    <vt:filetime>2024-06-04T00:00:00Z</vt:filetime>
  </property>
</Properties>
</file>